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9"/>
  </p:notesMasterIdLst>
  <p:sldIdLst>
    <p:sldId id="312" r:id="rId2"/>
    <p:sldId id="317" r:id="rId3"/>
    <p:sldId id="318" r:id="rId4"/>
    <p:sldId id="319" r:id="rId5"/>
    <p:sldId id="320" r:id="rId6"/>
    <p:sldId id="321" r:id="rId7"/>
    <p:sldId id="322" r:id="rId8"/>
  </p:sldIdLst>
  <p:sldSz cx="9144000" cy="6858000" type="screen4x3"/>
  <p:notesSz cx="6888163" cy="10018713"/>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DA39"/>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0651C3A-4460-11DB-9652-00E08161165F}">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6817" autoAdjust="0"/>
  </p:normalViewPr>
  <p:slideViewPr>
    <p:cSldViewPr>
      <p:cViewPr>
        <p:scale>
          <a:sx n="71" d="100"/>
          <a:sy n="71" d="100"/>
        </p:scale>
        <p:origin x="-134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1" d="100"/>
          <a:sy n="91" d="100"/>
        </p:scale>
        <p:origin x="374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939800" y="750888"/>
            <a:ext cx="5008563" cy="375761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8818" y="4758889"/>
            <a:ext cx="5510529" cy="4508421"/>
          </a:xfrm>
          <a:prstGeom prst="rect">
            <a:avLst/>
          </a:prstGeom>
          <a:noFill/>
          <a:ln>
            <a:noFill/>
          </a:ln>
        </p:spPr>
        <p:txBody>
          <a:bodyPr lIns="93162" tIns="93162" rIns="93162" bIns="93162"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95211273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939800" y="750888"/>
            <a:ext cx="5008563" cy="375761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8" name="Shape 48"/>
          <p:cNvSpPr txBox="1">
            <a:spLocks noGrp="1"/>
          </p:cNvSpPr>
          <p:nvPr>
            <p:ph type="body" idx="1"/>
          </p:nvPr>
        </p:nvSpPr>
        <p:spPr>
          <a:xfrm>
            <a:off x="688818" y="4758889"/>
            <a:ext cx="5510529" cy="4508421"/>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val="1012997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939800" y="750888"/>
            <a:ext cx="5008563" cy="375761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8" name="Shape 48"/>
          <p:cNvSpPr txBox="1">
            <a:spLocks noGrp="1"/>
          </p:cNvSpPr>
          <p:nvPr>
            <p:ph type="body" idx="1"/>
          </p:nvPr>
        </p:nvSpPr>
        <p:spPr>
          <a:xfrm>
            <a:off x="688818" y="4758889"/>
            <a:ext cx="5510529" cy="4508421"/>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val="1151801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939800" y="750888"/>
            <a:ext cx="5008563" cy="375761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8" name="Shape 48"/>
          <p:cNvSpPr txBox="1">
            <a:spLocks noGrp="1"/>
          </p:cNvSpPr>
          <p:nvPr>
            <p:ph type="body" idx="1"/>
          </p:nvPr>
        </p:nvSpPr>
        <p:spPr>
          <a:xfrm>
            <a:off x="688818" y="4758889"/>
            <a:ext cx="5510529" cy="4508421"/>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val="3388974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939800" y="750888"/>
            <a:ext cx="5008563" cy="375761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8" name="Shape 48"/>
          <p:cNvSpPr txBox="1">
            <a:spLocks noGrp="1"/>
          </p:cNvSpPr>
          <p:nvPr>
            <p:ph type="body" idx="1"/>
          </p:nvPr>
        </p:nvSpPr>
        <p:spPr>
          <a:xfrm>
            <a:off x="688818" y="4758889"/>
            <a:ext cx="5510529" cy="4508421"/>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val="460919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939800" y="750888"/>
            <a:ext cx="5008563" cy="375761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8" name="Shape 48"/>
          <p:cNvSpPr txBox="1">
            <a:spLocks noGrp="1"/>
          </p:cNvSpPr>
          <p:nvPr>
            <p:ph type="body" idx="1"/>
          </p:nvPr>
        </p:nvSpPr>
        <p:spPr>
          <a:xfrm>
            <a:off x="688818" y="4758889"/>
            <a:ext cx="5510529" cy="4508421"/>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val="460919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939800" y="750888"/>
            <a:ext cx="5008563" cy="375761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8" name="Shape 48"/>
          <p:cNvSpPr txBox="1">
            <a:spLocks noGrp="1"/>
          </p:cNvSpPr>
          <p:nvPr>
            <p:ph type="body" idx="1"/>
          </p:nvPr>
        </p:nvSpPr>
        <p:spPr>
          <a:xfrm>
            <a:off x="688818" y="4758889"/>
            <a:ext cx="5510529" cy="4508421"/>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val="460919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939800" y="750888"/>
            <a:ext cx="5008563" cy="375761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8" name="Shape 48"/>
          <p:cNvSpPr txBox="1">
            <a:spLocks noGrp="1"/>
          </p:cNvSpPr>
          <p:nvPr>
            <p:ph type="body" idx="1"/>
          </p:nvPr>
        </p:nvSpPr>
        <p:spPr>
          <a:xfrm>
            <a:off x="688818" y="4758889"/>
            <a:ext cx="5510529" cy="4508421"/>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val="460919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r>
              <a:rPr lang="en-US"/>
              <a:t>Click to edit Master title style</a:t>
            </a:r>
            <a:endParaRPr/>
          </a:p>
        </p:txBody>
      </p:sp>
      <p:sp>
        <p:nvSpPr>
          <p:cNvPr id="14" name="Shape 14"/>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pPr lvl="0"/>
            <a:r>
              <a:rPr lang="en-US"/>
              <a:t>Click to edit Master text styles</a:t>
            </a:r>
          </a:p>
        </p:txBody>
      </p:sp>
      <p:sp>
        <p:nvSpPr>
          <p:cNvPr id="15" name="Shape 15"/>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r>
              <a:rPr lang="en-US"/>
              <a:t>Click to edit Master title style</a:t>
            </a:r>
            <a:endParaRPr/>
          </a:p>
        </p:txBody>
      </p:sp>
      <p:sp>
        <p:nvSpPr>
          <p:cNvPr id="23" name="Shape 23"/>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aption">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457200" y="5875078"/>
            <a:ext cx="8229600" cy="692700"/>
          </a:xfrm>
          <a:prstGeom prst="rect">
            <a:avLst/>
          </a:prstGeom>
        </p:spPr>
        <p:txBody>
          <a:bodyPr lIns="91425" tIns="91425" rIns="91425" bIns="91425" anchor="t" anchorCtr="0"/>
          <a:lstStyle>
            <a:lvl1pPr algn="ctr">
              <a:spcBef>
                <a:spcPts val="360"/>
              </a:spcBef>
              <a:buSzPct val="100000"/>
              <a:buNone/>
              <a:defRPr sz="1800"/>
            </a:lvl1pPr>
          </a:lstStyle>
          <a:p>
            <a:pPr lvl="0"/>
            <a:r>
              <a:rPr lang="en-US"/>
              <a:t>Click to edit Master text styles</a:t>
            </a:r>
          </a:p>
        </p:txBody>
      </p:sp>
      <p:sp>
        <p:nvSpPr>
          <p:cNvPr id="26" name="Shape 26"/>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
        <p:nvSpPr>
          <p:cNvPr id="7" name="Shape 7"/>
          <p:cNvSpPr txBox="1">
            <a:spLocks noGrp="1"/>
          </p:cNvSpPr>
          <p:nvPr>
            <p:ph type="sldNum" idx="12"/>
          </p:nvPr>
        </p:nvSpPr>
        <p:spPr>
          <a:xfrm>
            <a:off x="8556791" y="6333134"/>
            <a:ext cx="548699" cy="524699"/>
          </a:xfrm>
          <a:prstGeom prst="rect">
            <a:avLst/>
          </a:prstGeom>
          <a:noFill/>
          <a:ln>
            <a:noFill/>
          </a:ln>
        </p:spPr>
        <p:txBody>
          <a:bodyPr lIns="91425" tIns="91425" rIns="91425" bIns="91425" anchor="ctr" anchorCtr="0">
            <a:noAutofit/>
          </a:bodyPr>
          <a:lstStyle>
            <a:lvl1pPr algn="r">
              <a:spcBef>
                <a:spcPts val="0"/>
              </a:spcBef>
              <a:buNone/>
              <a:defRPr sz="1300">
                <a:solidFill>
                  <a:schemeClr val="dk1"/>
                </a:solidFill>
              </a:defRPr>
            </a:lvl1pPr>
          </a:lstStyle>
          <a:p>
            <a:pPr>
              <a:spcBef>
                <a:spcPts val="0"/>
              </a:spcBef>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Lst>
  <p:hf sldNum="0" hdr="0" ftr="0" dt="0"/>
  <p:txStyles>
    <p:title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381000"/>
            <a:ext cx="8229600" cy="698400"/>
          </a:xfrm>
          <a:prstGeom prst="rect">
            <a:avLst/>
          </a:prstGeom>
        </p:spPr>
        <p:txBody>
          <a:bodyPr lIns="91425" tIns="91425" rIns="91425" bIns="91425" anchor="b" anchorCtr="0">
            <a:noAutofit/>
          </a:bodyPr>
          <a:lstStyle/>
          <a:p>
            <a:r>
              <a:rPr lang="ru-RU" sz="3000" dirty="0">
                <a:latin typeface="Candara" panose="020E0502030303020204" pitchFamily="34" charset="0"/>
              </a:rPr>
              <a:t>Общая информация о проекте</a:t>
            </a:r>
            <a:endParaRPr lang="pt-BR" sz="3000" dirty="0">
              <a:latin typeface="Candara" panose="020E0502030303020204" pitchFamily="34" charset="0"/>
            </a:endParaRPr>
          </a:p>
        </p:txBody>
      </p:sp>
      <p:cxnSp>
        <p:nvCxnSpPr>
          <p:cNvPr id="45" name="Shape 45"/>
          <p:cNvCxnSpPr/>
          <p:nvPr/>
        </p:nvCxnSpPr>
        <p:spPr>
          <a:xfrm>
            <a:off x="494250" y="1077350"/>
            <a:ext cx="8155499" cy="0"/>
          </a:xfrm>
          <a:prstGeom prst="straightConnector1">
            <a:avLst/>
          </a:prstGeom>
          <a:noFill/>
          <a:ln w="19050" cap="flat">
            <a:solidFill>
              <a:srgbClr val="CDDA39"/>
            </a:solidFill>
            <a:prstDash val="solid"/>
            <a:round/>
            <a:headEnd type="none" w="lg" len="lg"/>
            <a:tailEnd type="none" w="lg" len="lg"/>
          </a:ln>
        </p:spPr>
      </p:cxnSp>
      <p:sp>
        <p:nvSpPr>
          <p:cNvPr id="15" name="Rectangle 14"/>
          <p:cNvSpPr/>
          <p:nvPr/>
        </p:nvSpPr>
        <p:spPr>
          <a:xfrm>
            <a:off x="494249" y="1219200"/>
            <a:ext cx="8155499" cy="830997"/>
          </a:xfrm>
          <a:prstGeom prst="rect">
            <a:avLst/>
          </a:prstGeom>
        </p:spPr>
        <p:txBody>
          <a:bodyPr wrap="square">
            <a:spAutoFit/>
          </a:bodyPr>
          <a:lstStyle/>
          <a:p>
            <a:pPr lvl="0"/>
            <a:endParaRPr lang="en-US" sz="2400" dirty="0">
              <a:solidFill>
                <a:schemeClr val="accent1"/>
              </a:solidFill>
              <a:latin typeface="Candara" panose="020E0502030303020204" pitchFamily="34" charset="0"/>
            </a:endParaRPr>
          </a:p>
          <a:p>
            <a:pPr marL="457200" indent="-457200">
              <a:buAutoNum type="arabicParenR"/>
            </a:pPr>
            <a:endParaRPr lang="en-GB" sz="2400" b="1" dirty="0"/>
          </a:p>
        </p:txBody>
      </p:sp>
      <p:sp>
        <p:nvSpPr>
          <p:cNvPr id="7" name="Content Placeholder 2"/>
          <p:cNvSpPr txBox="1">
            <a:spLocks/>
          </p:cNvSpPr>
          <p:nvPr/>
        </p:nvSpPr>
        <p:spPr>
          <a:xfrm>
            <a:off x="323528" y="1219200"/>
            <a:ext cx="8496944" cy="4442048"/>
          </a:xfrm>
          <a:prstGeom prst="rect">
            <a:avLst/>
          </a:prstGeom>
          <a:noFill/>
          <a:ln>
            <a:noFill/>
          </a:ln>
        </p:spPr>
        <p:txBody>
          <a:bodyPr lIns="91425" tIns="91425" rIns="91425" bIns="91425" anchor="t" anchorCtr="0">
            <a:normAutofit fontScale="70000" lnSpcReduction="20000"/>
          </a:bodyPr>
          <a:lstStyle>
            <a:defPPr marR="0" algn="l" rtl="0">
              <a:lnSpc>
                <a:spcPct val="100000"/>
              </a:lnSpc>
              <a:spcBef>
                <a:spcPts val="0"/>
              </a:spcBef>
              <a:spcAft>
                <a:spcPts val="0"/>
              </a:spcAft>
            </a:defPPr>
            <a:lvl1pPr marR="0" algn="l" rtl="0" eaLnBrk="1" hangingPunct="1">
              <a:lnSpc>
                <a:spcPct val="100000"/>
              </a:lnSpc>
              <a:spcBef>
                <a:spcPts val="0"/>
              </a:spcBef>
              <a:spcAft>
                <a:spcPts val="0"/>
              </a:spcAft>
              <a:buClr>
                <a:schemeClr val="dk1"/>
              </a:buClr>
              <a:buSzPct val="100000"/>
              <a:buNone/>
              <a:defRPr sz="3000" b="0" i="0" u="none" strike="noStrike" cap="none" baseline="0">
                <a:solidFill>
                  <a:schemeClr val="dk1"/>
                </a:solidFill>
                <a:latin typeface="Arial"/>
                <a:ea typeface="Arial"/>
                <a:cs typeface="Arial"/>
                <a:sym typeface="Arial"/>
                <a:rtl val="0"/>
              </a:defRPr>
            </a:lvl1pPr>
            <a:lvl2pPr marR="0" algn="l" rtl="0" eaLnBrk="1" hangingPunct="1">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2pPr>
            <a:lvl3pPr marR="0" algn="l" rtl="0" eaLnBrk="1" hangingPunct="1">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3pPr>
            <a:lvl4pPr marR="0" algn="l" rtl="0" eaLnBrk="1" hangingPunct="1">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4pPr>
            <a:lvl5pPr marR="0" algn="l" rtl="0" eaLnBrk="1" hangingPunct="1">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5pPr>
            <a:lvl6pPr marR="0" algn="l" rtl="0" eaLnBrk="1" hangingPunct="1">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6pPr>
            <a:lvl7pPr marR="0" algn="l" rtl="0" eaLnBrk="1" hangingPunct="1">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7pPr>
            <a:lvl8pPr marR="0" algn="l" rtl="0" eaLnBrk="1" hangingPunct="1">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8pPr>
            <a:lvl9pPr marR="0" algn="l" rtl="0" eaLnBrk="1" hangingPunct="1">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9pPr>
          </a:lstStyle>
          <a:p>
            <a:pPr algn="just"/>
            <a:r>
              <a:rPr lang="ru-RU" sz="2600" b="1" dirty="0">
                <a:solidFill>
                  <a:srgbClr val="0070C0"/>
                </a:solidFill>
              </a:rPr>
              <a:t>Наращивание потенциала и развитие стратегических рамок для поддержки </a:t>
            </a:r>
            <a:r>
              <a:rPr lang="ru-RU" sz="2600" b="1" dirty="0" err="1">
                <a:solidFill>
                  <a:srgbClr val="0070C0"/>
                </a:solidFill>
              </a:rPr>
              <a:t>низкоуглеродного</a:t>
            </a:r>
            <a:r>
              <a:rPr lang="ru-RU" sz="2600" b="1" dirty="0">
                <a:solidFill>
                  <a:srgbClr val="0070C0"/>
                </a:solidFill>
              </a:rPr>
              <a:t> развития в странах Центральной Азии</a:t>
            </a:r>
            <a:endParaRPr lang="en-US" sz="2600" b="1" dirty="0">
              <a:solidFill>
                <a:srgbClr val="0070C0"/>
              </a:solidFill>
            </a:endParaRPr>
          </a:p>
          <a:p>
            <a:pPr>
              <a:buFont typeface="Wingdings" panose="05000000000000000000" pitchFamily="2" charset="2"/>
              <a:buChar char="§"/>
            </a:pPr>
            <a:endParaRPr lang="ru-RU" sz="2400" dirty="0"/>
          </a:p>
          <a:p>
            <a:pPr marL="342900" indent="-342900">
              <a:buFont typeface="Wingdings" panose="05000000000000000000" pitchFamily="2" charset="2"/>
              <a:buChar char="§"/>
            </a:pPr>
            <a:r>
              <a:rPr lang="ru-RU" sz="2100" i="1" dirty="0">
                <a:solidFill>
                  <a:schemeClr val="tx1">
                    <a:lumMod val="65000"/>
                    <a:lumOff val="35000"/>
                  </a:schemeClr>
                </a:solidFill>
              </a:rPr>
              <a:t>Проект Программы ООН по окружающей среде (ЮНЕП)</a:t>
            </a:r>
          </a:p>
          <a:p>
            <a:pPr marL="342900" indent="-342900">
              <a:buFont typeface="Wingdings" panose="05000000000000000000" pitchFamily="2" charset="2"/>
              <a:buChar char="§"/>
            </a:pPr>
            <a:r>
              <a:rPr lang="ru-RU" sz="2100" i="1" dirty="0">
                <a:solidFill>
                  <a:schemeClr val="tx1">
                    <a:lumMod val="65000"/>
                    <a:lumOff val="35000"/>
                  </a:schemeClr>
                </a:solidFill>
              </a:rPr>
              <a:t>Инициирован по запросу МКУР и осуществлялся с 2010 г. при поддержке Правительства Республики Корея </a:t>
            </a:r>
          </a:p>
          <a:p>
            <a:endParaRPr lang="ru-RU" sz="2400" dirty="0"/>
          </a:p>
          <a:p>
            <a:r>
              <a:rPr lang="ru-RU" sz="2600" b="1" dirty="0">
                <a:solidFill>
                  <a:srgbClr val="0070C0"/>
                </a:solidFill>
              </a:rPr>
              <a:t>Задачи</a:t>
            </a:r>
          </a:p>
          <a:p>
            <a:pPr marL="342900" lvl="1" indent="-342900">
              <a:buFont typeface="Wingdings" panose="05000000000000000000" pitchFamily="2" charset="2"/>
              <a:buChar char="§"/>
            </a:pPr>
            <a:r>
              <a:rPr lang="ru-RU" sz="2100" i="1" dirty="0">
                <a:solidFill>
                  <a:schemeClr val="tx1">
                    <a:lumMod val="65000"/>
                    <a:lumOff val="35000"/>
                  </a:schemeClr>
                </a:solidFill>
              </a:rPr>
              <a:t>Информирование стран о глобальном климатическом процессе и поддержка распространения информации о деятельности стран и организаций по снижению выбросов ПГ и адаптации</a:t>
            </a:r>
          </a:p>
          <a:p>
            <a:pPr marL="342900" lvl="1" indent="-342900">
              <a:buFont typeface="Wingdings" panose="05000000000000000000" pitchFamily="2" charset="2"/>
              <a:buChar char="§"/>
            </a:pPr>
            <a:r>
              <a:rPr lang="ru-RU" sz="2100" i="1" dirty="0">
                <a:solidFill>
                  <a:schemeClr val="tx1">
                    <a:lumMod val="65000"/>
                    <a:lumOff val="35000"/>
                  </a:schemeClr>
                </a:solidFill>
              </a:rPr>
              <a:t>Содействие развитию политики стран в области </a:t>
            </a:r>
            <a:r>
              <a:rPr lang="ru-RU" sz="2100" i="1" dirty="0" err="1">
                <a:solidFill>
                  <a:schemeClr val="tx1">
                    <a:lumMod val="65000"/>
                    <a:lumOff val="35000"/>
                  </a:schemeClr>
                </a:solidFill>
              </a:rPr>
              <a:t>энергоэффективности</a:t>
            </a:r>
            <a:r>
              <a:rPr lang="ru-RU" sz="2100" i="1" dirty="0">
                <a:solidFill>
                  <a:schemeClr val="tx1">
                    <a:lumMod val="65000"/>
                    <a:lumOff val="35000"/>
                  </a:schemeClr>
                </a:solidFill>
              </a:rPr>
              <a:t> и использования ВИЭ</a:t>
            </a:r>
          </a:p>
          <a:p>
            <a:pPr marL="342900" lvl="1" indent="-342900">
              <a:buFont typeface="Wingdings" panose="05000000000000000000" pitchFamily="2" charset="2"/>
              <a:buChar char="§"/>
            </a:pPr>
            <a:endParaRPr lang="ru-RU" dirty="0"/>
          </a:p>
          <a:p>
            <a:r>
              <a:rPr lang="ru-RU" sz="2600" b="1" dirty="0">
                <a:solidFill>
                  <a:srgbClr val="0070C0"/>
                </a:solidFill>
              </a:rPr>
              <a:t>Страны проекта: </a:t>
            </a:r>
            <a:r>
              <a:rPr lang="ru-RU" sz="2200" i="1" dirty="0">
                <a:solidFill>
                  <a:schemeClr val="tx1">
                    <a:lumMod val="65000"/>
                    <a:lumOff val="35000"/>
                  </a:schemeClr>
                </a:solidFill>
              </a:rPr>
              <a:t>Казахстан, Кыргызстан, Таджикистан, Туркменистан, Узбекистан</a:t>
            </a:r>
          </a:p>
          <a:p>
            <a:endParaRPr lang="ru-RU" sz="2200" i="1" dirty="0">
              <a:solidFill>
                <a:schemeClr val="tx1">
                  <a:lumMod val="65000"/>
                  <a:lumOff val="35000"/>
                </a:schemeClr>
              </a:solidFill>
            </a:endParaRPr>
          </a:p>
          <a:p>
            <a:r>
              <a:rPr lang="ru-RU" sz="2600" b="1" dirty="0">
                <a:solidFill>
                  <a:srgbClr val="0070C0"/>
                </a:solidFill>
              </a:rPr>
              <a:t>Региональная поддержка проекта: </a:t>
            </a:r>
          </a:p>
          <a:p>
            <a:r>
              <a:rPr lang="ru-RU" sz="2200" i="1" dirty="0">
                <a:solidFill>
                  <a:schemeClr val="tx1">
                    <a:lumMod val="65000"/>
                    <a:lumOff val="35000"/>
                  </a:schemeClr>
                </a:solidFill>
              </a:rPr>
              <a:t>Министерство охраны природы Туркменистана, </a:t>
            </a:r>
          </a:p>
          <a:p>
            <a:r>
              <a:rPr lang="ru-RU" sz="2200" i="1" dirty="0">
                <a:solidFill>
                  <a:schemeClr val="tx1">
                    <a:lumMod val="65000"/>
                    <a:lumOff val="35000"/>
                  </a:schemeClr>
                </a:solidFill>
              </a:rPr>
              <a:t>Научно-внедренческой Центр «Эко-энергия», </a:t>
            </a:r>
          </a:p>
          <a:p>
            <a:r>
              <a:rPr lang="ru-RU" sz="2200" i="1" dirty="0">
                <a:solidFill>
                  <a:schemeClr val="tx1">
                    <a:lumMod val="65000"/>
                    <a:lumOff val="35000"/>
                  </a:schemeClr>
                </a:solidFill>
              </a:rPr>
              <a:t>Региональный экологический центр Центральной Азии (РЭЦЦА)</a:t>
            </a:r>
          </a:p>
          <a:p>
            <a:endParaRPr lang="en-US" dirty="0"/>
          </a:p>
        </p:txBody>
      </p:sp>
    </p:spTree>
    <p:extLst>
      <p:ext uri="{BB962C8B-B14F-4D97-AF65-F5344CB8AC3E}">
        <p14:creationId xmlns:p14="http://schemas.microsoft.com/office/powerpoint/2010/main" val="1014670544"/>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381000"/>
            <a:ext cx="8229600" cy="698400"/>
          </a:xfrm>
          <a:prstGeom prst="rect">
            <a:avLst/>
          </a:prstGeom>
        </p:spPr>
        <p:txBody>
          <a:bodyPr lIns="91425" tIns="91425" rIns="91425" bIns="91425" anchor="b" anchorCtr="0">
            <a:noAutofit/>
          </a:bodyPr>
          <a:lstStyle/>
          <a:p>
            <a:pPr lvl="1"/>
            <a:r>
              <a:rPr lang="ru-RU" sz="2400" dirty="0"/>
              <a:t>Содействие развитию политики стран в области </a:t>
            </a:r>
            <a:r>
              <a:rPr lang="ru-RU" sz="2400" dirty="0" err="1"/>
              <a:t>энергоэффективности</a:t>
            </a:r>
            <a:r>
              <a:rPr lang="ru-RU" sz="2400" dirty="0"/>
              <a:t> и использования ВИЭ</a:t>
            </a:r>
          </a:p>
        </p:txBody>
      </p:sp>
      <p:cxnSp>
        <p:nvCxnSpPr>
          <p:cNvPr id="45" name="Shape 45"/>
          <p:cNvCxnSpPr/>
          <p:nvPr/>
        </p:nvCxnSpPr>
        <p:spPr>
          <a:xfrm>
            <a:off x="494250" y="1077350"/>
            <a:ext cx="8155499" cy="0"/>
          </a:xfrm>
          <a:prstGeom prst="straightConnector1">
            <a:avLst/>
          </a:prstGeom>
          <a:noFill/>
          <a:ln w="19050" cap="flat">
            <a:solidFill>
              <a:srgbClr val="CDDA39"/>
            </a:solidFill>
            <a:prstDash val="solid"/>
            <a:round/>
            <a:headEnd type="none" w="lg" len="lg"/>
            <a:tailEnd type="none" w="lg" len="lg"/>
          </a:ln>
        </p:spPr>
      </p:cxnSp>
      <p:sp>
        <p:nvSpPr>
          <p:cNvPr id="15" name="Rectangle 14"/>
          <p:cNvSpPr/>
          <p:nvPr/>
        </p:nvSpPr>
        <p:spPr>
          <a:xfrm>
            <a:off x="494249" y="1219200"/>
            <a:ext cx="8155499" cy="830997"/>
          </a:xfrm>
          <a:prstGeom prst="rect">
            <a:avLst/>
          </a:prstGeom>
        </p:spPr>
        <p:txBody>
          <a:bodyPr wrap="square">
            <a:spAutoFit/>
          </a:bodyPr>
          <a:lstStyle/>
          <a:p>
            <a:pPr lvl="0"/>
            <a:endParaRPr lang="en-US" sz="2400" dirty="0">
              <a:solidFill>
                <a:schemeClr val="accent1"/>
              </a:solidFill>
              <a:latin typeface="Candara" panose="020E0502030303020204" pitchFamily="34" charset="0"/>
            </a:endParaRPr>
          </a:p>
          <a:p>
            <a:pPr marL="457200" indent="-457200">
              <a:buAutoNum type="arabicParenR"/>
            </a:pPr>
            <a:endParaRPr lang="en-GB" sz="2400" b="1" dirty="0"/>
          </a:p>
        </p:txBody>
      </p:sp>
      <p:sp>
        <p:nvSpPr>
          <p:cNvPr id="7" name="Content Placeholder 2"/>
          <p:cNvSpPr txBox="1">
            <a:spLocks/>
          </p:cNvSpPr>
          <p:nvPr/>
        </p:nvSpPr>
        <p:spPr>
          <a:xfrm>
            <a:off x="323528" y="1219200"/>
            <a:ext cx="8496944" cy="4442048"/>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eaLnBrk="1" hangingPunct="1">
              <a:lnSpc>
                <a:spcPct val="100000"/>
              </a:lnSpc>
              <a:spcBef>
                <a:spcPts val="0"/>
              </a:spcBef>
              <a:spcAft>
                <a:spcPts val="0"/>
              </a:spcAft>
              <a:buClr>
                <a:schemeClr val="dk1"/>
              </a:buClr>
              <a:buSzPct val="100000"/>
              <a:buNone/>
              <a:defRPr sz="3000" b="0" i="0" u="none" strike="noStrike" cap="none" baseline="0">
                <a:solidFill>
                  <a:schemeClr val="dk1"/>
                </a:solidFill>
                <a:latin typeface="Arial"/>
                <a:ea typeface="Arial"/>
                <a:cs typeface="Arial"/>
                <a:sym typeface="Arial"/>
                <a:rtl val="0"/>
              </a:defRPr>
            </a:lvl1pPr>
            <a:lvl2pPr marR="0" algn="l" rtl="0" eaLnBrk="1" hangingPunct="1">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2pPr>
            <a:lvl3pPr marR="0" algn="l" rtl="0" eaLnBrk="1" hangingPunct="1">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3pPr>
            <a:lvl4pPr marR="0" algn="l" rtl="0" eaLnBrk="1" hangingPunct="1">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4pPr>
            <a:lvl5pPr marR="0" algn="l" rtl="0" eaLnBrk="1" hangingPunct="1">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5pPr>
            <a:lvl6pPr marR="0" algn="l" rtl="0" eaLnBrk="1" hangingPunct="1">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6pPr>
            <a:lvl7pPr marR="0" algn="l" rtl="0" eaLnBrk="1" hangingPunct="1">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7pPr>
            <a:lvl8pPr marR="0" algn="l" rtl="0" eaLnBrk="1" hangingPunct="1">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8pPr>
            <a:lvl9pPr marR="0" algn="l" rtl="0" eaLnBrk="1" hangingPunct="1">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9pPr>
          </a:lstStyle>
          <a:p>
            <a:r>
              <a:rPr lang="ru-RU" sz="1600" b="1" dirty="0">
                <a:solidFill>
                  <a:srgbClr val="0070C0"/>
                </a:solidFill>
              </a:rPr>
              <a:t>Планы действий в поддержку более широкого внедрения технологий преобразования солнечной энергии (План действий по технологиям - ПДТ)</a:t>
            </a:r>
          </a:p>
          <a:p>
            <a:pPr marL="171450" indent="-171450">
              <a:buFont typeface="Wingdings" panose="05000000000000000000" pitchFamily="2" charset="2"/>
              <a:buChar char="§"/>
            </a:pPr>
            <a:r>
              <a:rPr lang="ru-RU" sz="1500" dirty="0"/>
              <a:t>Включают анализ текущей ситуации (национальная политика и регулирование, существующая аналитическая база, анализ потенциала данных технологий и оценка технической базы, и т. д.) и рекомендуют план конкретных действий;</a:t>
            </a:r>
          </a:p>
          <a:p>
            <a:pPr marL="171450" indent="-171450">
              <a:buFont typeface="Wingdings" panose="05000000000000000000" pitchFamily="2" charset="2"/>
              <a:buChar char="§"/>
            </a:pPr>
            <a:r>
              <a:rPr lang="ru-RU" sz="1500" dirty="0"/>
              <a:t>Целесообразность фокуса на солнечной энергетике была установлена в ходе экспертных встреч с участием национальных экспертов;</a:t>
            </a:r>
          </a:p>
          <a:p>
            <a:pPr marL="171450" indent="-171450">
              <a:buFont typeface="Wingdings" panose="05000000000000000000" pitchFamily="2" charset="2"/>
              <a:buChar char="§"/>
            </a:pPr>
            <a:r>
              <a:rPr lang="ru-RU" sz="1500" dirty="0"/>
              <a:t>«Методология разработки ПДТ» в качестве основного руководства + обучающий семинар в начале работы.</a:t>
            </a:r>
          </a:p>
          <a:p>
            <a:r>
              <a:rPr lang="ru-RU" sz="1400" dirty="0"/>
              <a:t>.</a:t>
            </a:r>
          </a:p>
          <a:p>
            <a:r>
              <a:rPr lang="ru-RU" sz="1600" b="1" dirty="0">
                <a:solidFill>
                  <a:schemeClr val="tx1"/>
                </a:solidFill>
              </a:rPr>
              <a:t>Предполагаемое использование ПДТ: </a:t>
            </a:r>
          </a:p>
          <a:p>
            <a:pPr marL="171450" indent="-171450">
              <a:buFont typeface="Wingdings" panose="05000000000000000000" pitchFamily="2" charset="2"/>
              <a:buChar char="§"/>
            </a:pPr>
            <a:r>
              <a:rPr lang="ru-RU" sz="1500" dirty="0"/>
              <a:t>Принятие в качестве программы и реализация соответствующим ведомством (Узбекистан);</a:t>
            </a:r>
          </a:p>
          <a:p>
            <a:pPr marL="171450" indent="-171450">
              <a:buFont typeface="Wingdings" panose="05000000000000000000" pitchFamily="2" charset="2"/>
              <a:buChar char="§"/>
            </a:pPr>
            <a:r>
              <a:rPr lang="ru-RU" sz="1500" dirty="0"/>
              <a:t>Использования в качестве рекомендаций или аналитической базы при формулировании национальных программ (все страны), </a:t>
            </a:r>
            <a:r>
              <a:rPr lang="en-US" sz="1500" dirty="0"/>
              <a:t>INDCs (</a:t>
            </a:r>
            <a:r>
              <a:rPr lang="ru-RU" sz="1500" dirty="0"/>
              <a:t>Кыргызстан) или проектных предложений для тех. поддержки или финансирования (Узбекистан).</a:t>
            </a:r>
          </a:p>
        </p:txBody>
      </p:sp>
    </p:spTree>
    <p:extLst>
      <p:ext uri="{BB962C8B-B14F-4D97-AF65-F5344CB8AC3E}">
        <p14:creationId xmlns:p14="http://schemas.microsoft.com/office/powerpoint/2010/main" val="309637580"/>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381000"/>
            <a:ext cx="8229600" cy="698400"/>
          </a:xfrm>
          <a:prstGeom prst="rect">
            <a:avLst/>
          </a:prstGeom>
        </p:spPr>
        <p:txBody>
          <a:bodyPr lIns="91425" tIns="91425" rIns="91425" bIns="91425" anchor="b" anchorCtr="0">
            <a:noAutofit/>
          </a:bodyPr>
          <a:lstStyle/>
          <a:p>
            <a:pPr lvl="1"/>
            <a:r>
              <a:rPr lang="ru-RU" sz="2400" dirty="0"/>
              <a:t>Содействие развитию политики стран в области </a:t>
            </a:r>
            <a:r>
              <a:rPr lang="ru-RU" sz="2400" dirty="0" err="1"/>
              <a:t>энергоэффективности</a:t>
            </a:r>
            <a:r>
              <a:rPr lang="ru-RU" sz="2400" dirty="0"/>
              <a:t> и использования ВИЭ</a:t>
            </a:r>
          </a:p>
        </p:txBody>
      </p:sp>
      <p:cxnSp>
        <p:nvCxnSpPr>
          <p:cNvPr id="45" name="Shape 45"/>
          <p:cNvCxnSpPr/>
          <p:nvPr/>
        </p:nvCxnSpPr>
        <p:spPr>
          <a:xfrm>
            <a:off x="494250" y="1077350"/>
            <a:ext cx="8155499" cy="0"/>
          </a:xfrm>
          <a:prstGeom prst="straightConnector1">
            <a:avLst/>
          </a:prstGeom>
          <a:noFill/>
          <a:ln w="19050" cap="flat">
            <a:solidFill>
              <a:srgbClr val="CDDA39"/>
            </a:solidFill>
            <a:prstDash val="solid"/>
            <a:round/>
            <a:headEnd type="none" w="lg" len="lg"/>
            <a:tailEnd type="none" w="lg" len="lg"/>
          </a:ln>
        </p:spPr>
      </p:cxnSp>
      <p:sp>
        <p:nvSpPr>
          <p:cNvPr id="15" name="Rectangle 14"/>
          <p:cNvSpPr/>
          <p:nvPr/>
        </p:nvSpPr>
        <p:spPr>
          <a:xfrm>
            <a:off x="494249" y="1219200"/>
            <a:ext cx="8155499" cy="830997"/>
          </a:xfrm>
          <a:prstGeom prst="rect">
            <a:avLst/>
          </a:prstGeom>
        </p:spPr>
        <p:txBody>
          <a:bodyPr wrap="square">
            <a:spAutoFit/>
          </a:bodyPr>
          <a:lstStyle/>
          <a:p>
            <a:pPr lvl="0"/>
            <a:endParaRPr lang="en-US" sz="2400" dirty="0">
              <a:solidFill>
                <a:schemeClr val="accent1"/>
              </a:solidFill>
              <a:latin typeface="Candara" panose="020E0502030303020204" pitchFamily="34" charset="0"/>
            </a:endParaRPr>
          </a:p>
          <a:p>
            <a:pPr marL="457200" indent="-457200">
              <a:buAutoNum type="arabicParenR"/>
            </a:pPr>
            <a:endParaRPr lang="en-GB" sz="2400" b="1" dirty="0"/>
          </a:p>
        </p:txBody>
      </p:sp>
      <p:sp>
        <p:nvSpPr>
          <p:cNvPr id="7" name="Content Placeholder 2"/>
          <p:cNvSpPr txBox="1">
            <a:spLocks/>
          </p:cNvSpPr>
          <p:nvPr/>
        </p:nvSpPr>
        <p:spPr>
          <a:xfrm>
            <a:off x="323528" y="1219200"/>
            <a:ext cx="5976664" cy="4442048"/>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eaLnBrk="1" hangingPunct="1">
              <a:lnSpc>
                <a:spcPct val="100000"/>
              </a:lnSpc>
              <a:spcBef>
                <a:spcPts val="0"/>
              </a:spcBef>
              <a:spcAft>
                <a:spcPts val="0"/>
              </a:spcAft>
              <a:buClr>
                <a:schemeClr val="dk1"/>
              </a:buClr>
              <a:buSzPct val="100000"/>
              <a:buNone/>
              <a:defRPr sz="3000" b="0" i="0" u="none" strike="noStrike" cap="none" baseline="0">
                <a:solidFill>
                  <a:schemeClr val="dk1"/>
                </a:solidFill>
                <a:latin typeface="Arial"/>
                <a:ea typeface="Arial"/>
                <a:cs typeface="Arial"/>
                <a:sym typeface="Arial"/>
                <a:rtl val="0"/>
              </a:defRPr>
            </a:lvl1pPr>
            <a:lvl2pPr marR="0" algn="l" rtl="0" eaLnBrk="1" hangingPunct="1">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2pPr>
            <a:lvl3pPr marR="0" algn="l" rtl="0" eaLnBrk="1" hangingPunct="1">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3pPr>
            <a:lvl4pPr marR="0" algn="l" rtl="0" eaLnBrk="1" hangingPunct="1">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4pPr>
            <a:lvl5pPr marR="0" algn="l" rtl="0" eaLnBrk="1" hangingPunct="1">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5pPr>
            <a:lvl6pPr marR="0" algn="l" rtl="0" eaLnBrk="1" hangingPunct="1">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6pPr>
            <a:lvl7pPr marR="0" algn="l" rtl="0" eaLnBrk="1" hangingPunct="1">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7pPr>
            <a:lvl8pPr marR="0" algn="l" rtl="0" eaLnBrk="1" hangingPunct="1">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8pPr>
            <a:lvl9pPr marR="0" algn="l" rtl="0" eaLnBrk="1" hangingPunct="1">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9pPr>
          </a:lstStyle>
          <a:p>
            <a:r>
              <a:rPr lang="ru-RU" sz="1400" dirty="0">
                <a:solidFill>
                  <a:srgbClr val="0070C0"/>
                </a:solidFill>
              </a:rPr>
              <a:t>Региональное исследование </a:t>
            </a:r>
            <a:r>
              <a:rPr lang="ru-RU" sz="1400" b="1" dirty="0">
                <a:solidFill>
                  <a:srgbClr val="0070C0"/>
                </a:solidFill>
              </a:rPr>
              <a:t>«Оценка энергопотребления бытовых электроприборов</a:t>
            </a:r>
            <a:r>
              <a:rPr lang="en-US" sz="1400" b="1" dirty="0">
                <a:solidFill>
                  <a:srgbClr val="0070C0"/>
                </a:solidFill>
              </a:rPr>
              <a:t> </a:t>
            </a:r>
            <a:r>
              <a:rPr lang="ru-RU" sz="1400" b="1" dirty="0">
                <a:solidFill>
                  <a:srgbClr val="0070C0"/>
                </a:solidFill>
              </a:rPr>
              <a:t>и политика в области </a:t>
            </a:r>
            <a:r>
              <a:rPr lang="ru-RU" sz="1400" b="1" dirty="0" err="1">
                <a:solidFill>
                  <a:srgbClr val="0070C0"/>
                </a:solidFill>
              </a:rPr>
              <a:t>энергоэффективности</a:t>
            </a:r>
            <a:r>
              <a:rPr lang="ru-RU" sz="1400" b="1" dirty="0">
                <a:solidFill>
                  <a:srgbClr val="0070C0"/>
                </a:solidFill>
              </a:rPr>
              <a:t> бытовой техники в странах Центральной Азии»</a:t>
            </a:r>
          </a:p>
          <a:p>
            <a:pPr marL="285750" lvl="1" indent="-285750">
              <a:buFont typeface="Wingdings" panose="05000000000000000000" pitchFamily="2" charset="2"/>
              <a:buChar char="§"/>
            </a:pPr>
            <a:r>
              <a:rPr lang="ru-RU" altLang="en-US" sz="1400" dirty="0"/>
              <a:t>Обзор тенденций и факторов потребления электроэнергии домашними хозяйствами;</a:t>
            </a:r>
          </a:p>
          <a:p>
            <a:pPr marL="285750" lvl="1" indent="-285750">
              <a:buFont typeface="Wingdings" panose="05000000000000000000" pitchFamily="2" charset="2"/>
              <a:buChar char="§"/>
            </a:pPr>
            <a:r>
              <a:rPr lang="ru-RU" altLang="en-US" sz="1400" dirty="0"/>
              <a:t>Обзор электроприборов, наиболее перспективных с точки зрения применения стандартов и маркирования классов </a:t>
            </a:r>
            <a:r>
              <a:rPr lang="ru-RU" altLang="en-US" sz="1400" dirty="0" err="1"/>
              <a:t>энергоэффективности</a:t>
            </a:r>
            <a:r>
              <a:rPr lang="ru-RU" altLang="en-US" sz="1400" dirty="0"/>
              <a:t>;</a:t>
            </a:r>
            <a:endParaRPr lang="ru-RU" sz="1400" dirty="0"/>
          </a:p>
          <a:p>
            <a:pPr marL="285750" lvl="1" indent="-285750">
              <a:buFont typeface="Wingdings" panose="05000000000000000000" pitchFamily="2" charset="2"/>
              <a:buChar char="§"/>
            </a:pPr>
            <a:r>
              <a:rPr lang="ru-RU" altLang="en-US" sz="1400" dirty="0"/>
              <a:t>Обзор статуса и тенденций развития нормативно-правой базы </a:t>
            </a:r>
            <a:r>
              <a:rPr lang="ru-RU" altLang="en-US" sz="1400" dirty="0" err="1"/>
              <a:t>энергоэффективности</a:t>
            </a:r>
            <a:r>
              <a:rPr lang="ru-RU" altLang="en-US" sz="1400" dirty="0"/>
              <a:t> электроприборов в странах;</a:t>
            </a:r>
          </a:p>
          <a:p>
            <a:pPr marL="285750" lvl="1" indent="-285750">
              <a:buFont typeface="Wingdings" panose="05000000000000000000" pitchFamily="2" charset="2"/>
              <a:buChar char="§"/>
            </a:pPr>
            <a:r>
              <a:rPr lang="ru-RU" sz="1400" dirty="0"/>
              <a:t>Рекомендации по дальнейшему совершенствованию нормативно-правовой, технической и институциональной базы.</a:t>
            </a:r>
          </a:p>
          <a:p>
            <a:pPr lvl="1"/>
            <a:endParaRPr lang="ru-RU" sz="1400" dirty="0"/>
          </a:p>
        </p:txBody>
      </p:sp>
      <p:pic>
        <p:nvPicPr>
          <p:cNvPr id="2" name="Picture 1"/>
          <p:cNvPicPr>
            <a:picLocks noChangeAspect="1"/>
          </p:cNvPicPr>
          <p:nvPr/>
        </p:nvPicPr>
        <p:blipFill rotWithShape="1">
          <a:blip r:embed="rId4"/>
          <a:srcRect l="34256" t="10710" r="34244" b="18101"/>
          <a:stretch/>
        </p:blipFill>
        <p:spPr>
          <a:xfrm>
            <a:off x="6410892" y="1357206"/>
            <a:ext cx="2160240" cy="305134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755576" y="4198816"/>
            <a:ext cx="8136904" cy="2031325"/>
          </a:xfrm>
          <a:prstGeom prst="rect">
            <a:avLst/>
          </a:prstGeom>
          <a:noFill/>
        </p:spPr>
        <p:txBody>
          <a:bodyPr wrap="square" rtlCol="0">
            <a:spAutoFit/>
          </a:bodyPr>
          <a:lstStyle/>
          <a:p>
            <a:pPr lvl="1"/>
            <a:r>
              <a:rPr lang="ru-RU" b="1" dirty="0">
                <a:solidFill>
                  <a:schemeClr val="tx1"/>
                </a:solidFill>
              </a:rPr>
              <a:t>Исполнители: </a:t>
            </a:r>
          </a:p>
          <a:p>
            <a:pPr lvl="1"/>
            <a:r>
              <a:rPr lang="ru-RU" dirty="0"/>
              <a:t>Региональный экологический центр Центральной Азии (РЭЦЦА) и национальные эксперты из Казахстана, Кыргызстана, Таджикистана и Узбекистана под руководством ЮНЕП.</a:t>
            </a:r>
          </a:p>
          <a:p>
            <a:pPr lvl="1"/>
            <a:endParaRPr lang="ru-RU" b="1" dirty="0">
              <a:solidFill>
                <a:srgbClr val="0070C0"/>
              </a:solidFill>
            </a:endParaRPr>
          </a:p>
          <a:p>
            <a:pPr lvl="1"/>
            <a:r>
              <a:rPr lang="ru-RU" dirty="0"/>
              <a:t>Обсуждение предварительных результатов и выводов в ходе Регионального семинара </a:t>
            </a:r>
          </a:p>
          <a:p>
            <a:pPr lvl="1"/>
            <a:r>
              <a:rPr lang="ru-RU" b="1" dirty="0">
                <a:solidFill>
                  <a:schemeClr val="tx1"/>
                </a:solidFill>
              </a:rPr>
              <a:t>«Оценка </a:t>
            </a:r>
            <a:r>
              <a:rPr lang="ru-RU" b="1" dirty="0" err="1">
                <a:solidFill>
                  <a:schemeClr val="tx1"/>
                </a:solidFill>
              </a:rPr>
              <a:t>энергоэффективности</a:t>
            </a:r>
            <a:r>
              <a:rPr lang="ru-RU" b="1" dirty="0">
                <a:solidFill>
                  <a:schemeClr val="tx1"/>
                </a:solidFill>
              </a:rPr>
              <a:t> бытовых электроприборов в Центральной Азии и политика в области стандартов и маркирования энергопотребления</a:t>
            </a:r>
          </a:p>
          <a:p>
            <a:pPr lvl="1"/>
            <a:r>
              <a:rPr lang="ru-RU" i="1" dirty="0"/>
              <a:t>           Июнь 2015 г., Алматы</a:t>
            </a:r>
            <a:r>
              <a:rPr lang="ru-RU" dirty="0"/>
              <a:t>, Казахстан.</a:t>
            </a:r>
          </a:p>
          <a:p>
            <a:pPr lvl="1"/>
            <a:endParaRPr lang="en-US" dirty="0"/>
          </a:p>
        </p:txBody>
      </p:sp>
    </p:spTree>
    <p:extLst>
      <p:ext uri="{BB962C8B-B14F-4D97-AF65-F5344CB8AC3E}">
        <p14:creationId xmlns:p14="http://schemas.microsoft.com/office/powerpoint/2010/main" val="2140146605"/>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251520" y="498352"/>
            <a:ext cx="8712968" cy="698400"/>
          </a:xfrm>
          <a:prstGeom prst="rect">
            <a:avLst/>
          </a:prstGeom>
        </p:spPr>
        <p:txBody>
          <a:bodyPr lIns="91425" tIns="91425" rIns="91425" bIns="91425" anchor="b" anchorCtr="0">
            <a:noAutofit/>
          </a:bodyPr>
          <a:lstStyle/>
          <a:p>
            <a:pPr lvl="1"/>
            <a:r>
              <a:rPr lang="ru-RU" sz="2000" dirty="0">
                <a:solidFill>
                  <a:schemeClr val="tx1"/>
                </a:solidFill>
              </a:rPr>
              <a:t>Регулярные региональные встречи национальных координаторов и экспертов в области изменения климата</a:t>
            </a:r>
            <a:endParaRPr lang="ru-RU" sz="2000" dirty="0"/>
          </a:p>
        </p:txBody>
      </p:sp>
      <p:cxnSp>
        <p:nvCxnSpPr>
          <p:cNvPr id="45" name="Shape 45"/>
          <p:cNvCxnSpPr/>
          <p:nvPr/>
        </p:nvCxnSpPr>
        <p:spPr>
          <a:xfrm>
            <a:off x="494250" y="1077350"/>
            <a:ext cx="8155499" cy="0"/>
          </a:xfrm>
          <a:prstGeom prst="straightConnector1">
            <a:avLst/>
          </a:prstGeom>
          <a:noFill/>
          <a:ln w="19050" cap="flat">
            <a:solidFill>
              <a:srgbClr val="CDDA39"/>
            </a:solidFill>
            <a:prstDash val="solid"/>
            <a:round/>
            <a:headEnd type="none" w="lg" len="lg"/>
            <a:tailEnd type="none" w="lg" len="lg"/>
          </a:ln>
        </p:spPr>
      </p:cxnSp>
      <p:sp>
        <p:nvSpPr>
          <p:cNvPr id="15" name="Rectangle 14"/>
          <p:cNvSpPr/>
          <p:nvPr/>
        </p:nvSpPr>
        <p:spPr>
          <a:xfrm>
            <a:off x="494249" y="1219200"/>
            <a:ext cx="8155499" cy="830997"/>
          </a:xfrm>
          <a:prstGeom prst="rect">
            <a:avLst/>
          </a:prstGeom>
        </p:spPr>
        <p:txBody>
          <a:bodyPr wrap="square">
            <a:spAutoFit/>
          </a:bodyPr>
          <a:lstStyle/>
          <a:p>
            <a:pPr lvl="0"/>
            <a:endParaRPr lang="en-US" sz="2400" dirty="0">
              <a:solidFill>
                <a:schemeClr val="accent1"/>
              </a:solidFill>
              <a:latin typeface="Candara" panose="020E0502030303020204" pitchFamily="34" charset="0"/>
            </a:endParaRPr>
          </a:p>
          <a:p>
            <a:pPr marL="457200" indent="-457200">
              <a:buAutoNum type="arabicParenR"/>
            </a:pPr>
            <a:endParaRPr lang="en-GB" sz="2400" b="1" dirty="0"/>
          </a:p>
        </p:txBody>
      </p:sp>
      <p:sp>
        <p:nvSpPr>
          <p:cNvPr id="7" name="Content Placeholder 2"/>
          <p:cNvSpPr txBox="1">
            <a:spLocks/>
          </p:cNvSpPr>
          <p:nvPr/>
        </p:nvSpPr>
        <p:spPr>
          <a:xfrm>
            <a:off x="323528" y="1219200"/>
            <a:ext cx="5760640" cy="4442048"/>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eaLnBrk="1" hangingPunct="1">
              <a:lnSpc>
                <a:spcPct val="100000"/>
              </a:lnSpc>
              <a:spcBef>
                <a:spcPts val="0"/>
              </a:spcBef>
              <a:spcAft>
                <a:spcPts val="0"/>
              </a:spcAft>
              <a:buClr>
                <a:schemeClr val="dk1"/>
              </a:buClr>
              <a:buSzPct val="100000"/>
              <a:buNone/>
              <a:defRPr sz="3000" b="0" i="0" u="none" strike="noStrike" cap="none" baseline="0">
                <a:solidFill>
                  <a:schemeClr val="dk1"/>
                </a:solidFill>
                <a:latin typeface="Arial"/>
                <a:ea typeface="Arial"/>
                <a:cs typeface="Arial"/>
                <a:sym typeface="Arial"/>
                <a:rtl val="0"/>
              </a:defRPr>
            </a:lvl1pPr>
            <a:lvl2pPr marR="0" algn="l" rtl="0" eaLnBrk="1" hangingPunct="1">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2pPr>
            <a:lvl3pPr marR="0" algn="l" rtl="0" eaLnBrk="1" hangingPunct="1">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3pPr>
            <a:lvl4pPr marR="0" algn="l" rtl="0" eaLnBrk="1" hangingPunct="1">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4pPr>
            <a:lvl5pPr marR="0" algn="l" rtl="0" eaLnBrk="1" hangingPunct="1">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5pPr>
            <a:lvl6pPr marR="0" algn="l" rtl="0" eaLnBrk="1" hangingPunct="1">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6pPr>
            <a:lvl7pPr marR="0" algn="l" rtl="0" eaLnBrk="1" hangingPunct="1">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7pPr>
            <a:lvl8pPr marR="0" algn="l" rtl="0" eaLnBrk="1" hangingPunct="1">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8pPr>
            <a:lvl9pPr marR="0" algn="l" rtl="0" eaLnBrk="1" hangingPunct="1">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9pPr>
          </a:lstStyle>
          <a:p>
            <a:pPr algn="just"/>
            <a:r>
              <a:rPr lang="ru-RU" sz="1400" b="1" dirty="0">
                <a:solidFill>
                  <a:srgbClr val="0070C0"/>
                </a:solidFill>
              </a:rPr>
              <a:t>Региональная конференция </a:t>
            </a:r>
            <a:r>
              <a:rPr lang="ru-RU" sz="1400" dirty="0">
                <a:solidFill>
                  <a:srgbClr val="0070C0"/>
                </a:solidFill>
              </a:rPr>
              <a:t>«НА ПУТИ В ПАРИЖ 2015: Новое соглашение по борьбе с изменением климата и перспективы для стран Центральной Азии» </a:t>
            </a:r>
            <a:r>
              <a:rPr lang="ru-RU" sz="1400" i="1" dirty="0">
                <a:solidFill>
                  <a:srgbClr val="000000"/>
                </a:solidFill>
              </a:rPr>
              <a:t>но</a:t>
            </a:r>
            <a:r>
              <a:rPr lang="ru-RU" altLang="en-US" sz="1400" i="1" dirty="0">
                <a:solidFill>
                  <a:srgbClr val="000000"/>
                </a:solidFill>
              </a:rPr>
              <a:t>ябрь 2015 г., Алматы, Казахстан</a:t>
            </a:r>
          </a:p>
          <a:p>
            <a:pPr algn="just"/>
            <a:endParaRPr lang="ru-RU" altLang="en-US" sz="1200" i="1" dirty="0">
              <a:solidFill>
                <a:srgbClr val="000000"/>
              </a:solidFill>
            </a:endParaRPr>
          </a:p>
          <a:p>
            <a:pPr lvl="1"/>
            <a:r>
              <a:rPr lang="ru-RU" altLang="en-US" sz="1200" b="1" dirty="0">
                <a:solidFill>
                  <a:schemeClr val="tx1"/>
                </a:solidFill>
              </a:rPr>
              <a:t>Организаторы: </a:t>
            </a:r>
            <a:r>
              <a:rPr lang="ru-RU" altLang="en-US" sz="1200" i="1" dirty="0">
                <a:solidFill>
                  <a:schemeClr val="tx1"/>
                </a:solidFill>
              </a:rPr>
              <a:t>ЮНЕП и РЭЦЦА</a:t>
            </a:r>
          </a:p>
          <a:p>
            <a:r>
              <a:rPr lang="ru-RU" sz="1200" b="1" dirty="0">
                <a:solidFill>
                  <a:schemeClr val="tx1"/>
                </a:solidFill>
              </a:rPr>
              <a:t>Задачи: </a:t>
            </a:r>
            <a:endParaRPr lang="en-US" sz="1200" b="1" dirty="0">
              <a:solidFill>
                <a:schemeClr val="tx1"/>
              </a:solidFill>
            </a:endParaRPr>
          </a:p>
          <a:p>
            <a:pPr marL="285750" lvl="0" indent="-285750">
              <a:buFont typeface="Wingdings" panose="05000000000000000000" pitchFamily="2" charset="2"/>
              <a:buChar char="§"/>
            </a:pPr>
            <a:r>
              <a:rPr lang="ru-RU" sz="1200" dirty="0"/>
              <a:t>Предоставить свежую информацию о ходе переговоров и рассмотреть ключевые элементы Парижского соглашения;</a:t>
            </a:r>
          </a:p>
          <a:p>
            <a:pPr marL="285750" lvl="0" indent="-285750">
              <a:buFont typeface="Wingdings" panose="05000000000000000000" pitchFamily="2" charset="2"/>
              <a:buChar char="§"/>
            </a:pPr>
            <a:r>
              <a:rPr lang="ru-RU" sz="1200" dirty="0"/>
              <a:t>Предоставить информацию о механизмах оказания технической и финансовой помощи, и обсудить глобальные и региональные инициативы в сфере развития и возможности их интеграции с действиями по смягчению и адаптации (ЦУР и Повестка Устойчивого Развития 2030, Устойчивая энергетика для всех, т.д.);</a:t>
            </a:r>
            <a:endParaRPr lang="en-US" sz="1200" dirty="0"/>
          </a:p>
          <a:p>
            <a:pPr marL="285750" lvl="0" indent="-285750">
              <a:buFont typeface="Wingdings" panose="05000000000000000000" pitchFamily="2" charset="2"/>
              <a:buChar char="§"/>
            </a:pPr>
            <a:r>
              <a:rPr lang="ru-RU" sz="1200" dirty="0"/>
              <a:t>Предоставить площадку для обмена информацией и мнениями между экспертами, региональными, международными и неправительственными организациями. </a:t>
            </a:r>
            <a:endParaRPr lang="en-US" sz="1200" dirty="0"/>
          </a:p>
          <a:p>
            <a:pPr lvl="1" algn="just"/>
            <a:endParaRPr lang="ru-RU" altLang="en-US" sz="1200" i="1" dirty="0">
              <a:solidFill>
                <a:srgbClr val="000000"/>
              </a:solidFill>
            </a:endParaRPr>
          </a:p>
          <a:p>
            <a:pPr lvl="1" algn="just"/>
            <a:r>
              <a:rPr lang="ru-RU" altLang="en-US" sz="1200" b="1" dirty="0">
                <a:solidFill>
                  <a:srgbClr val="0070C0"/>
                </a:solidFill>
              </a:rPr>
              <a:t>Аналитические документы конференции:</a:t>
            </a:r>
          </a:p>
          <a:p>
            <a:pPr lvl="1" algn="just"/>
            <a:r>
              <a:rPr lang="ru-RU" altLang="en-US" sz="1200" b="1" i="1" dirty="0">
                <a:solidFill>
                  <a:srgbClr val="000000"/>
                </a:solidFill>
              </a:rPr>
              <a:t>«Глобальные климатические процессы в Центральной Азии: достижения, возможности и ожидания», </a:t>
            </a:r>
            <a:r>
              <a:rPr lang="ru-RU" altLang="en-US" sz="1200" i="1" dirty="0">
                <a:solidFill>
                  <a:srgbClr val="000000"/>
                </a:solidFill>
              </a:rPr>
              <a:t>РЭЦЦА и ЮНЕП</a:t>
            </a:r>
          </a:p>
          <a:p>
            <a:pPr lvl="1" algn="just"/>
            <a:endParaRPr lang="ru-RU" altLang="en-US" sz="1200" i="1" dirty="0">
              <a:solidFill>
                <a:srgbClr val="000000"/>
              </a:solidFill>
            </a:endParaRPr>
          </a:p>
          <a:p>
            <a:pPr lvl="1" algn="just"/>
            <a:r>
              <a:rPr lang="ru-RU" altLang="en-US" sz="1200" b="1" i="1" dirty="0">
                <a:solidFill>
                  <a:srgbClr val="000000"/>
                </a:solidFill>
              </a:rPr>
              <a:t>«Текущий сценарий и развитие переговоров на пути к Парижскому соглашению», </a:t>
            </a:r>
            <a:r>
              <a:rPr lang="ru-RU" altLang="en-US" sz="1200" i="1" dirty="0">
                <a:solidFill>
                  <a:srgbClr val="000000"/>
                </a:solidFill>
              </a:rPr>
              <a:t>Международный институт окружающей среды и ЮНЕП</a:t>
            </a:r>
          </a:p>
          <a:p>
            <a:pPr lvl="1"/>
            <a:endParaRPr lang="ru-RU" sz="1400" dirty="0"/>
          </a:p>
        </p:txBody>
      </p:sp>
      <p:pic>
        <p:nvPicPr>
          <p:cNvPr id="4" name="Picture 3"/>
          <p:cNvPicPr>
            <a:picLocks noChangeAspect="1"/>
          </p:cNvPicPr>
          <p:nvPr/>
        </p:nvPicPr>
        <p:blipFill rotWithShape="1">
          <a:blip r:embed="rId4"/>
          <a:srcRect l="27872" t="27973" r="28953" b="15351"/>
          <a:stretch/>
        </p:blipFill>
        <p:spPr>
          <a:xfrm>
            <a:off x="6156176" y="1180004"/>
            <a:ext cx="2565581" cy="210498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5"/>
          <a:srcRect l="31888" t="12670" r="32675" b="5869"/>
          <a:stretch/>
        </p:blipFill>
        <p:spPr>
          <a:xfrm>
            <a:off x="6156176" y="3284984"/>
            <a:ext cx="2022776" cy="29217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82954827"/>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251520" y="498352"/>
            <a:ext cx="8712968" cy="698400"/>
          </a:xfrm>
          <a:prstGeom prst="rect">
            <a:avLst/>
          </a:prstGeom>
        </p:spPr>
        <p:txBody>
          <a:bodyPr lIns="91425" tIns="91425" rIns="91425" bIns="91425" anchor="b" anchorCtr="0">
            <a:noAutofit/>
          </a:bodyPr>
          <a:lstStyle/>
          <a:p>
            <a:pPr lvl="1"/>
            <a:r>
              <a:rPr lang="en-GB" sz="2000" dirty="0"/>
              <a:t>Assisting non-LDC developing countries with country-driven processes to advance National Adaptation Plans (NAPs)</a:t>
            </a:r>
            <a:endParaRPr lang="ru-RU" sz="2000" dirty="0"/>
          </a:p>
        </p:txBody>
      </p:sp>
      <p:cxnSp>
        <p:nvCxnSpPr>
          <p:cNvPr id="45" name="Shape 45"/>
          <p:cNvCxnSpPr/>
          <p:nvPr/>
        </p:nvCxnSpPr>
        <p:spPr>
          <a:xfrm>
            <a:off x="494250" y="1077350"/>
            <a:ext cx="8155499" cy="0"/>
          </a:xfrm>
          <a:prstGeom prst="straightConnector1">
            <a:avLst/>
          </a:prstGeom>
          <a:noFill/>
          <a:ln w="19050" cap="flat">
            <a:solidFill>
              <a:srgbClr val="CDDA39"/>
            </a:solidFill>
            <a:prstDash val="solid"/>
            <a:round/>
            <a:headEnd type="none" w="lg" len="lg"/>
            <a:tailEnd type="none" w="lg" len="lg"/>
          </a:ln>
        </p:spPr>
      </p:cxnSp>
      <p:sp>
        <p:nvSpPr>
          <p:cNvPr id="15" name="Rectangle 14"/>
          <p:cNvSpPr/>
          <p:nvPr/>
        </p:nvSpPr>
        <p:spPr>
          <a:xfrm>
            <a:off x="494249" y="1219200"/>
            <a:ext cx="8155499" cy="830997"/>
          </a:xfrm>
          <a:prstGeom prst="rect">
            <a:avLst/>
          </a:prstGeom>
        </p:spPr>
        <p:txBody>
          <a:bodyPr wrap="square">
            <a:spAutoFit/>
          </a:bodyPr>
          <a:lstStyle/>
          <a:p>
            <a:pPr lvl="0"/>
            <a:endParaRPr lang="en-US" sz="2400" dirty="0">
              <a:solidFill>
                <a:schemeClr val="accent1"/>
              </a:solidFill>
              <a:latin typeface="Candara" panose="020E0502030303020204" pitchFamily="34" charset="0"/>
            </a:endParaRPr>
          </a:p>
          <a:p>
            <a:pPr marL="457200" indent="-457200">
              <a:buAutoNum type="arabicParenR"/>
            </a:pPr>
            <a:endParaRPr lang="en-GB" sz="2400" b="1" dirty="0"/>
          </a:p>
        </p:txBody>
      </p:sp>
      <p:sp>
        <p:nvSpPr>
          <p:cNvPr id="7" name="Content Placeholder 2"/>
          <p:cNvSpPr txBox="1">
            <a:spLocks/>
          </p:cNvSpPr>
          <p:nvPr/>
        </p:nvSpPr>
        <p:spPr>
          <a:xfrm>
            <a:off x="323528" y="1219200"/>
            <a:ext cx="7848872" cy="4442048"/>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eaLnBrk="1" hangingPunct="1">
              <a:lnSpc>
                <a:spcPct val="100000"/>
              </a:lnSpc>
              <a:spcBef>
                <a:spcPts val="0"/>
              </a:spcBef>
              <a:spcAft>
                <a:spcPts val="0"/>
              </a:spcAft>
              <a:buClr>
                <a:schemeClr val="dk1"/>
              </a:buClr>
              <a:buSzPct val="100000"/>
              <a:buNone/>
              <a:defRPr sz="3000" b="0" i="0" u="none" strike="noStrike" cap="none" baseline="0">
                <a:solidFill>
                  <a:schemeClr val="dk1"/>
                </a:solidFill>
                <a:latin typeface="Arial"/>
                <a:ea typeface="Arial"/>
                <a:cs typeface="Arial"/>
                <a:sym typeface="Arial"/>
                <a:rtl val="0"/>
              </a:defRPr>
            </a:lvl1pPr>
            <a:lvl2pPr marR="0" algn="l" rtl="0" eaLnBrk="1" hangingPunct="1">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2pPr>
            <a:lvl3pPr marR="0" algn="l" rtl="0" eaLnBrk="1" hangingPunct="1">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3pPr>
            <a:lvl4pPr marR="0" algn="l" rtl="0" eaLnBrk="1" hangingPunct="1">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4pPr>
            <a:lvl5pPr marR="0" algn="l" rtl="0" eaLnBrk="1" hangingPunct="1">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5pPr>
            <a:lvl6pPr marR="0" algn="l" rtl="0" eaLnBrk="1" hangingPunct="1">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6pPr>
            <a:lvl7pPr marR="0" algn="l" rtl="0" eaLnBrk="1" hangingPunct="1">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7pPr>
            <a:lvl8pPr marR="0" algn="l" rtl="0" eaLnBrk="1" hangingPunct="1">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8pPr>
            <a:lvl9pPr marR="0" algn="l" rtl="0" eaLnBrk="1" hangingPunct="1">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9pPr>
          </a:lstStyle>
          <a:p>
            <a:pPr lvl="1"/>
            <a:r>
              <a:rPr lang="en-GB" sz="1600" dirty="0" smtClean="0"/>
              <a:t>The </a:t>
            </a:r>
            <a:r>
              <a:rPr lang="en-GB" sz="1600" b="1" dirty="0"/>
              <a:t>National Adaptation Plan (NAP) process </a:t>
            </a:r>
            <a:r>
              <a:rPr lang="en-GB" sz="1600" dirty="0"/>
              <a:t>established under the Cancun Adaptation Framework (CAF) is one of several processes that address this need. Parties have established that the NAP process is to be country-driven, continuous, participatory, progressive and iterative, multi-stakeholder oriented, and based on and guided by the best available science, rigorous collection and analysis of appropriate data, and consideration of experiences and good practices within, and outside, </a:t>
            </a:r>
            <a:r>
              <a:rPr lang="en-GB" sz="1600" dirty="0" smtClean="0"/>
              <a:t>countries.</a:t>
            </a:r>
          </a:p>
          <a:p>
            <a:pPr lvl="1"/>
            <a:r>
              <a:rPr lang="en-GB" sz="1600" dirty="0" smtClean="0"/>
              <a:t>The</a:t>
            </a:r>
            <a:r>
              <a:rPr lang="en-GB" sz="1600" dirty="0"/>
              <a:t> </a:t>
            </a:r>
            <a:r>
              <a:rPr lang="en-GB" sz="1600" b="1" dirty="0"/>
              <a:t>goal</a:t>
            </a:r>
            <a:r>
              <a:rPr lang="en-GB" sz="1600" dirty="0"/>
              <a:t> of this SCCF funded global support programme is to facilitate effective medium- to long-term planning for adaptation to climate change in LDCs. The global support programme </a:t>
            </a:r>
            <a:r>
              <a:rPr lang="en-GB" sz="1600" b="1" dirty="0"/>
              <a:t>objective </a:t>
            </a:r>
            <a:r>
              <a:rPr lang="en-GB" sz="1600" dirty="0"/>
              <a:t>is to strengthen institutional and technical capacities for iterative development of comprehensive NAPs in developing countries (non-LDCs).  This will ensure that a successful NAP is not a stand-alone document, but will lead to the integration of adaptation into the existing mainstream development and poverty reduction plans and budgets of a particular country. The programme will strengthen institutional and technical capacities in all non-LDC developing countries for iterative development of comprehensive NAPs that are country-driven, and based on existing national development priorities and strategies and processes.</a:t>
            </a:r>
          </a:p>
          <a:p>
            <a:pPr lvl="1"/>
            <a:endParaRPr lang="ru-RU" sz="1400" dirty="0"/>
          </a:p>
        </p:txBody>
      </p:sp>
    </p:spTree>
    <p:extLst>
      <p:ext uri="{BB962C8B-B14F-4D97-AF65-F5344CB8AC3E}">
        <p14:creationId xmlns:p14="http://schemas.microsoft.com/office/powerpoint/2010/main" val="1780232200"/>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251520" y="498352"/>
            <a:ext cx="8712968" cy="698400"/>
          </a:xfrm>
          <a:prstGeom prst="rect">
            <a:avLst/>
          </a:prstGeom>
        </p:spPr>
        <p:txBody>
          <a:bodyPr lIns="91425" tIns="91425" rIns="91425" bIns="91425" anchor="b" anchorCtr="0">
            <a:noAutofit/>
          </a:bodyPr>
          <a:lstStyle/>
          <a:p>
            <a:pPr lvl="1"/>
            <a:r>
              <a:rPr lang="en-GB" sz="2000" dirty="0"/>
              <a:t>UNEP Component </a:t>
            </a:r>
            <a:r>
              <a:rPr lang="en-GB" sz="2000" dirty="0" smtClean="0"/>
              <a:t>Description</a:t>
            </a:r>
            <a:endParaRPr lang="ru-RU" sz="2000" dirty="0"/>
          </a:p>
        </p:txBody>
      </p:sp>
      <p:cxnSp>
        <p:nvCxnSpPr>
          <p:cNvPr id="45" name="Shape 45"/>
          <p:cNvCxnSpPr/>
          <p:nvPr/>
        </p:nvCxnSpPr>
        <p:spPr>
          <a:xfrm>
            <a:off x="494250" y="1077350"/>
            <a:ext cx="8155499" cy="0"/>
          </a:xfrm>
          <a:prstGeom prst="straightConnector1">
            <a:avLst/>
          </a:prstGeom>
          <a:noFill/>
          <a:ln w="19050" cap="flat">
            <a:solidFill>
              <a:srgbClr val="CDDA39"/>
            </a:solidFill>
            <a:prstDash val="solid"/>
            <a:round/>
            <a:headEnd type="none" w="lg" len="lg"/>
            <a:tailEnd type="none" w="lg" len="lg"/>
          </a:ln>
        </p:spPr>
      </p:cxnSp>
      <p:sp>
        <p:nvSpPr>
          <p:cNvPr id="15" name="Rectangle 14"/>
          <p:cNvSpPr/>
          <p:nvPr/>
        </p:nvSpPr>
        <p:spPr>
          <a:xfrm>
            <a:off x="494249" y="1219200"/>
            <a:ext cx="8155499" cy="830997"/>
          </a:xfrm>
          <a:prstGeom prst="rect">
            <a:avLst/>
          </a:prstGeom>
        </p:spPr>
        <p:txBody>
          <a:bodyPr wrap="square">
            <a:spAutoFit/>
          </a:bodyPr>
          <a:lstStyle/>
          <a:p>
            <a:pPr lvl="0"/>
            <a:endParaRPr lang="en-US" sz="2400" dirty="0">
              <a:solidFill>
                <a:schemeClr val="accent1"/>
              </a:solidFill>
              <a:latin typeface="Candara" panose="020E0502030303020204" pitchFamily="34" charset="0"/>
            </a:endParaRPr>
          </a:p>
          <a:p>
            <a:pPr marL="457200" indent="-457200">
              <a:buAutoNum type="arabicParenR"/>
            </a:pPr>
            <a:endParaRPr lang="en-GB" sz="2400" b="1" dirty="0"/>
          </a:p>
        </p:txBody>
      </p:sp>
      <p:sp>
        <p:nvSpPr>
          <p:cNvPr id="7" name="Content Placeholder 2"/>
          <p:cNvSpPr txBox="1">
            <a:spLocks/>
          </p:cNvSpPr>
          <p:nvPr/>
        </p:nvSpPr>
        <p:spPr>
          <a:xfrm>
            <a:off x="323528" y="1219200"/>
            <a:ext cx="7848872" cy="4442048"/>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eaLnBrk="1" hangingPunct="1">
              <a:lnSpc>
                <a:spcPct val="100000"/>
              </a:lnSpc>
              <a:spcBef>
                <a:spcPts val="0"/>
              </a:spcBef>
              <a:spcAft>
                <a:spcPts val="0"/>
              </a:spcAft>
              <a:buClr>
                <a:schemeClr val="dk1"/>
              </a:buClr>
              <a:buSzPct val="100000"/>
              <a:buNone/>
              <a:defRPr sz="3000" b="0" i="0" u="none" strike="noStrike" cap="none" baseline="0">
                <a:solidFill>
                  <a:schemeClr val="dk1"/>
                </a:solidFill>
                <a:latin typeface="Arial"/>
                <a:ea typeface="Arial"/>
                <a:cs typeface="Arial"/>
                <a:sym typeface="Arial"/>
                <a:rtl val="0"/>
              </a:defRPr>
            </a:lvl1pPr>
            <a:lvl2pPr marR="0" algn="l" rtl="0" eaLnBrk="1" hangingPunct="1">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2pPr>
            <a:lvl3pPr marR="0" algn="l" rtl="0" eaLnBrk="1" hangingPunct="1">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3pPr>
            <a:lvl4pPr marR="0" algn="l" rtl="0" eaLnBrk="1" hangingPunct="1">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4pPr>
            <a:lvl5pPr marR="0" algn="l" rtl="0" eaLnBrk="1" hangingPunct="1">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5pPr>
            <a:lvl6pPr marR="0" algn="l" rtl="0" eaLnBrk="1" hangingPunct="1">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6pPr>
            <a:lvl7pPr marR="0" algn="l" rtl="0" eaLnBrk="1" hangingPunct="1">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7pPr>
            <a:lvl8pPr marR="0" algn="l" rtl="0" eaLnBrk="1" hangingPunct="1">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8pPr>
            <a:lvl9pPr marR="0" algn="l" rtl="0" eaLnBrk="1" hangingPunct="1">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9pPr>
          </a:lstStyle>
          <a:p>
            <a:r>
              <a:rPr lang="en-GB" sz="1600" b="1" dirty="0"/>
              <a:t>Component 2:</a:t>
            </a:r>
            <a:r>
              <a:rPr lang="en-GB" sz="1600" dirty="0"/>
              <a:t> Technical Capacity Building: </a:t>
            </a:r>
          </a:p>
          <a:p>
            <a:r>
              <a:rPr lang="en-GB" sz="1600" dirty="0"/>
              <a:t>Outcome 2:  Capacity to support key steps of the National Adaptation Plan process is developed and accessible to all non- LDC developing countries. SCCF resources will be used towards   the following:</a:t>
            </a:r>
          </a:p>
          <a:p>
            <a:r>
              <a:rPr lang="en-GB" sz="1600" dirty="0"/>
              <a:t>Tools, methods and guidelines to advance the NAP process are developed/ adopted for non-LDC developing countries  in partnership with other agencies and organizations  Efforts will be made to develop technical guidance tools and detailed methodologies by sector, policy materials, guiding principles, case studies on lessons and good practices made accessible in local languages and usable formats to all developing countries, developed in partnership with relevant stakeholders. Effort will also be made to use and build on existing </a:t>
            </a:r>
            <a:r>
              <a:rPr lang="en-GB" sz="1600" dirty="0" err="1"/>
              <a:t>sectoral</a:t>
            </a:r>
            <a:r>
              <a:rPr lang="en-GB" sz="1600" dirty="0"/>
              <a:t> guidance and support, as is being developed by other organisations, rather than create new ones.  </a:t>
            </a:r>
          </a:p>
          <a:p>
            <a:r>
              <a:rPr lang="en-GB" sz="1600" dirty="0"/>
              <a:t>Training materials prepared for use by non-LDC developing countries   as they commence their respective NAP </a:t>
            </a:r>
            <a:r>
              <a:rPr lang="en-GB" sz="1600" dirty="0" smtClean="0"/>
              <a:t>processes. Training </a:t>
            </a:r>
            <a:r>
              <a:rPr lang="en-GB" sz="1600" dirty="0"/>
              <a:t>workshops on the use of the tools and approaches to advance to medium- to long-term planning process</a:t>
            </a:r>
            <a:r>
              <a:rPr lang="en-GB" sz="1600" dirty="0" smtClean="0"/>
              <a:t>.</a:t>
            </a:r>
          </a:p>
          <a:p>
            <a:endParaRPr lang="en-US" sz="1600" dirty="0"/>
          </a:p>
          <a:p>
            <a:r>
              <a:rPr lang="en-GB" sz="1600" dirty="0" smtClean="0"/>
              <a:t>Regional </a:t>
            </a:r>
            <a:r>
              <a:rPr lang="en-GB" sz="1600" dirty="0"/>
              <a:t>Training Workshop on National Adaptation Plan (NAP) under the joint UNDP-UNEP NAP-Global Support Programme (NAP-GSP), 28-30 June 2016 in Chisinau, Moldova</a:t>
            </a:r>
            <a:r>
              <a:rPr lang="en-GB" sz="1600" dirty="0" smtClean="0"/>
              <a:t>.</a:t>
            </a:r>
            <a:r>
              <a:rPr lang="en-US" sz="1600" dirty="0"/>
              <a:t> </a:t>
            </a:r>
            <a:r>
              <a:rPr lang="en-US" sz="1600" dirty="0" smtClean="0"/>
              <a:t>Invitations </a:t>
            </a:r>
            <a:r>
              <a:rPr lang="en-US" sz="1600" dirty="0"/>
              <a:t>are been sent. </a:t>
            </a:r>
          </a:p>
          <a:p>
            <a:endParaRPr lang="en-GB" sz="1600" dirty="0"/>
          </a:p>
          <a:p>
            <a:pPr lvl="1"/>
            <a:endParaRPr lang="ru-RU" sz="1400" dirty="0"/>
          </a:p>
        </p:txBody>
      </p:sp>
    </p:spTree>
    <p:extLst>
      <p:ext uri="{BB962C8B-B14F-4D97-AF65-F5344CB8AC3E}">
        <p14:creationId xmlns:p14="http://schemas.microsoft.com/office/powerpoint/2010/main" val="229143243"/>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251520" y="498352"/>
            <a:ext cx="8712968" cy="698400"/>
          </a:xfrm>
          <a:prstGeom prst="rect">
            <a:avLst/>
          </a:prstGeom>
        </p:spPr>
        <p:txBody>
          <a:bodyPr lIns="91425" tIns="91425" rIns="91425" bIns="91425" anchor="b" anchorCtr="0">
            <a:noAutofit/>
          </a:bodyPr>
          <a:lstStyle/>
          <a:p>
            <a:pPr lvl="1"/>
            <a:r>
              <a:rPr lang="en-GB" sz="2000" dirty="0"/>
              <a:t>UNEP Component </a:t>
            </a:r>
            <a:r>
              <a:rPr lang="en-GB" sz="2000" dirty="0" smtClean="0"/>
              <a:t>Description - 2</a:t>
            </a:r>
            <a:endParaRPr lang="ru-RU" sz="2000" dirty="0"/>
          </a:p>
        </p:txBody>
      </p:sp>
      <p:cxnSp>
        <p:nvCxnSpPr>
          <p:cNvPr id="45" name="Shape 45"/>
          <p:cNvCxnSpPr/>
          <p:nvPr/>
        </p:nvCxnSpPr>
        <p:spPr>
          <a:xfrm>
            <a:off x="494250" y="1077350"/>
            <a:ext cx="8155499" cy="0"/>
          </a:xfrm>
          <a:prstGeom prst="straightConnector1">
            <a:avLst/>
          </a:prstGeom>
          <a:noFill/>
          <a:ln w="19050" cap="flat">
            <a:solidFill>
              <a:srgbClr val="CDDA39"/>
            </a:solidFill>
            <a:prstDash val="solid"/>
            <a:round/>
            <a:headEnd type="none" w="lg" len="lg"/>
            <a:tailEnd type="none" w="lg" len="lg"/>
          </a:ln>
        </p:spPr>
      </p:cxnSp>
      <p:sp>
        <p:nvSpPr>
          <p:cNvPr id="15" name="Rectangle 14"/>
          <p:cNvSpPr/>
          <p:nvPr/>
        </p:nvSpPr>
        <p:spPr>
          <a:xfrm>
            <a:off x="494249" y="1219200"/>
            <a:ext cx="8155499" cy="830997"/>
          </a:xfrm>
          <a:prstGeom prst="rect">
            <a:avLst/>
          </a:prstGeom>
        </p:spPr>
        <p:txBody>
          <a:bodyPr wrap="square">
            <a:spAutoFit/>
          </a:bodyPr>
          <a:lstStyle/>
          <a:p>
            <a:pPr lvl="0"/>
            <a:endParaRPr lang="en-US" sz="2400" dirty="0">
              <a:solidFill>
                <a:schemeClr val="accent1"/>
              </a:solidFill>
              <a:latin typeface="Candara" panose="020E0502030303020204" pitchFamily="34" charset="0"/>
            </a:endParaRPr>
          </a:p>
          <a:p>
            <a:pPr marL="457200" indent="-457200">
              <a:buAutoNum type="arabicParenR"/>
            </a:pPr>
            <a:endParaRPr lang="en-GB" sz="2400" b="1" dirty="0"/>
          </a:p>
        </p:txBody>
      </p:sp>
      <p:sp>
        <p:nvSpPr>
          <p:cNvPr id="7" name="Content Placeholder 2"/>
          <p:cNvSpPr txBox="1">
            <a:spLocks/>
          </p:cNvSpPr>
          <p:nvPr/>
        </p:nvSpPr>
        <p:spPr>
          <a:xfrm>
            <a:off x="323528" y="1219200"/>
            <a:ext cx="7848872" cy="4442048"/>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eaLnBrk="1" hangingPunct="1">
              <a:lnSpc>
                <a:spcPct val="100000"/>
              </a:lnSpc>
              <a:spcBef>
                <a:spcPts val="0"/>
              </a:spcBef>
              <a:spcAft>
                <a:spcPts val="0"/>
              </a:spcAft>
              <a:buClr>
                <a:schemeClr val="dk1"/>
              </a:buClr>
              <a:buSzPct val="100000"/>
              <a:buNone/>
              <a:defRPr sz="3000" b="0" i="0" u="none" strike="noStrike" cap="none" baseline="0">
                <a:solidFill>
                  <a:schemeClr val="dk1"/>
                </a:solidFill>
                <a:latin typeface="Arial"/>
                <a:ea typeface="Arial"/>
                <a:cs typeface="Arial"/>
                <a:sym typeface="Arial"/>
                <a:rtl val="0"/>
              </a:defRPr>
            </a:lvl1pPr>
            <a:lvl2pPr marR="0" algn="l" rtl="0" eaLnBrk="1" hangingPunct="1">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2pPr>
            <a:lvl3pPr marR="0" algn="l" rtl="0" eaLnBrk="1" hangingPunct="1">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3pPr>
            <a:lvl4pPr marR="0" algn="l" rtl="0" eaLnBrk="1" hangingPunct="1">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4pPr>
            <a:lvl5pPr marR="0" algn="l" rtl="0" eaLnBrk="1" hangingPunct="1">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5pPr>
            <a:lvl6pPr marR="0" algn="l" rtl="0" eaLnBrk="1" hangingPunct="1">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6pPr>
            <a:lvl7pPr marR="0" algn="l" rtl="0" eaLnBrk="1" hangingPunct="1">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7pPr>
            <a:lvl8pPr marR="0" algn="l" rtl="0" eaLnBrk="1" hangingPunct="1">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8pPr>
            <a:lvl9pPr marR="0" algn="l" rtl="0" eaLnBrk="1" hangingPunct="1">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9pPr>
          </a:lstStyle>
          <a:p>
            <a:r>
              <a:rPr lang="en-GB" sz="1600" b="1" dirty="0"/>
              <a:t>Component 3 </a:t>
            </a:r>
            <a:r>
              <a:rPr lang="en-GB" sz="1600" dirty="0"/>
              <a:t>Knowledge dissemination to enhance international and regional cooperation (South –South and North - South): Overseen by UNEP and UNDP.</a:t>
            </a:r>
          </a:p>
          <a:p>
            <a:r>
              <a:rPr lang="en-GB" sz="1600" dirty="0"/>
              <a:t>Outcome 3: Exchange of lessons and knowledge through South-South and North-South Cooperation to enhance capacities and regional cooperation in terms of integrating adaptation planning across all sectors more efficiently. SCCF resources will be used towards:  </a:t>
            </a:r>
          </a:p>
          <a:p>
            <a:r>
              <a:rPr lang="en-GB" sz="1600" dirty="0"/>
              <a:t>Establishment of knowledge and information system  (overseen by UNEP). This includes a NAP support programme website, quarterly newsletter and LISTSERVE and promotion of thematic discussions through existing networks by identifying topics for discussion and appointing facilitators</a:t>
            </a:r>
          </a:p>
          <a:p>
            <a:r>
              <a:rPr lang="en-GB" sz="1600" dirty="0"/>
              <a:t>South-South and North-South transfer of technical and process-orientated information on experiences, good practice, lessons and examples of relevance to medium- to long-term national, </a:t>
            </a:r>
            <a:r>
              <a:rPr lang="en-GB" sz="1600" dirty="0" err="1"/>
              <a:t>sectoral</a:t>
            </a:r>
            <a:r>
              <a:rPr lang="en-GB" sz="1600" dirty="0"/>
              <a:t> and local plans and planning and budgeting processes are captured, synthesised and made available to  developing countries (non- LDCS)  to utilise in advancing the NAP process (overseen by UNDP)</a:t>
            </a:r>
          </a:p>
          <a:p>
            <a:r>
              <a:rPr lang="en-GB" sz="1600" dirty="0"/>
              <a:t>Lead GEF Agency: United Nations Environment Programme (UNEP)</a:t>
            </a:r>
          </a:p>
          <a:p>
            <a:pPr lvl="1"/>
            <a:endParaRPr lang="ru-RU" sz="1400" dirty="0"/>
          </a:p>
        </p:txBody>
      </p:sp>
    </p:spTree>
    <p:extLst>
      <p:ext uri="{BB962C8B-B14F-4D97-AF65-F5344CB8AC3E}">
        <p14:creationId xmlns:p14="http://schemas.microsoft.com/office/powerpoint/2010/main" val="1405856328"/>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From UNEA 1 to UNEA 2_10 September 2015" id="{0158B640-9C65-6048-AB37-BB75E0CAF9D6}" vid="{5B6282B4-434C-7F48-9C43-F4D90F759972}"/>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From UNEA 1 to UNEA 2_10 September 2015</Template>
  <TotalTime>929</TotalTime>
  <Words>658</Words>
  <Application>Microsoft Office PowerPoint</Application>
  <PresentationFormat>On-screen Show (4:3)</PresentationFormat>
  <Paragraphs>66</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simple-light</vt:lpstr>
      <vt:lpstr>Общая информация о проекте</vt:lpstr>
      <vt:lpstr>Содействие развитию политики стран в области энергоэффективности и использования ВИЭ</vt:lpstr>
      <vt:lpstr>Содействие развитию политики стран в области энергоэффективности и использования ВИЭ</vt:lpstr>
      <vt:lpstr>Регулярные региональные встречи национальных координаторов и экспертов в области изменения климата</vt:lpstr>
      <vt:lpstr>Assisting non-LDC developing countries with country-driven processes to advance National Adaptation Plans (NAPs)</vt:lpstr>
      <vt:lpstr>UNEP Component Description</vt:lpstr>
      <vt:lpstr>UNEP Component Description - 2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Adaptation Plan Global Support Programme (NAP-GSP)</dc:title>
  <dc:creator>Prakash Bista</dc:creator>
  <cp:lastModifiedBy>ICTS-DK7</cp:lastModifiedBy>
  <cp:revision>91</cp:revision>
  <cp:lastPrinted>2016-05-09T11:26:09Z</cp:lastPrinted>
  <dcterms:created xsi:type="dcterms:W3CDTF">2015-09-11T04:16:39Z</dcterms:created>
  <dcterms:modified xsi:type="dcterms:W3CDTF">2016-05-23T16:42:00Z</dcterms:modified>
</cp:coreProperties>
</file>